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66" r:id="rId4"/>
    <p:sldId id="267" r:id="rId5"/>
    <p:sldId id="272" r:id="rId6"/>
    <p:sldId id="268" r:id="rId7"/>
    <p:sldId id="269" r:id="rId8"/>
    <p:sldId id="270" r:id="rId9"/>
    <p:sldId id="273" r:id="rId10"/>
    <p:sldId id="271" r:id="rId11"/>
    <p:sldId id="275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99FF"/>
    <a:srgbClr val="FF3300"/>
    <a:srgbClr val="003300"/>
    <a:srgbClr val="880E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902" autoAdjust="0"/>
  </p:normalViewPr>
  <p:slideViewPr>
    <p:cSldViewPr snapToGrid="0" showGuides="1">
      <p:cViewPr varScale="1">
        <p:scale>
          <a:sx n="106" d="100"/>
          <a:sy n="106" d="100"/>
        </p:scale>
        <p:origin x="654" y="102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VE"/>
              <a:t>http://www.posprev.com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VE"/>
              <a:t>http://www.prosprev.com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VE"/>
              <a:t>fjcontre35@gmail.com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D25DF-9A26-44B1-99DE-101043211C0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1680143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VE"/>
              <a:t>http://www.posprev.com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VE"/>
              <a:t>http://www.prosprev.com</a:t>
            </a:r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VE"/>
              <a:t>fjcontre35@gmail.com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CDEEE-37CD-451A-9A14-E57742F3466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40820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VE"/>
              <a:t>http://www.posprev.com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VE"/>
              <a:t>http://www.prosprev.com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VE"/>
              <a:t>fjcontre35@gmail.com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28CDEEE-37CD-451A-9A14-E57742F3466B}" type="slidenum">
              <a:rPr lang="es-VE" smtClean="0"/>
              <a:t>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320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VE" dirty="0"/>
              <a:t>Francisco j contreras 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89058" y="6459785"/>
            <a:ext cx="172342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s-VE" dirty="0"/>
              <a:t>http://www.prosprev.com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96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VE"/>
              <a:t>Francisco j contreras m</a:t>
            </a:r>
            <a:endParaRPr lang="es-V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62FE-E136-4ED1-A726-5B07DF46C6CD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18121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VE"/>
              <a:t>Francisco j contreras m</a:t>
            </a:r>
            <a:endParaRPr lang="es-V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62FE-E136-4ED1-A726-5B07DF46C6CD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26700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VE" dirty="0"/>
              <a:t>Francisco j contreras 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VE" dirty="0"/>
              <a:t>http://www.prosprev.com</a:t>
            </a:r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29537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VE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VE" dirty="0"/>
              <a:t>Francisco j contreras 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40816" y="6459785"/>
            <a:ext cx="1671668" cy="365125"/>
          </a:xfrm>
        </p:spPr>
        <p:txBody>
          <a:bodyPr/>
          <a:lstStyle/>
          <a:p>
            <a:r>
              <a:rPr lang="es-VE" dirty="0"/>
              <a:t>http://www.prosprev.com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27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VE"/>
              <a:t>Francisco j contreras m</a:t>
            </a:r>
            <a:endParaRPr lang="es-V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62FE-E136-4ED1-A726-5B07DF46C6CD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459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VE"/>
              <a:t>Francisco j contreras m</a:t>
            </a:r>
            <a:endParaRPr lang="es-V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62FE-E136-4ED1-A726-5B07DF46C6CD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0560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VE"/>
              <a:t>Francisco j contreras m</a:t>
            </a:r>
            <a:endParaRPr lang="es-V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62FE-E136-4ED1-A726-5B07DF46C6CD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69068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VE"/>
              <a:t>Francisco j contreras m</a:t>
            </a:r>
            <a:endParaRPr lang="es-V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62FE-E136-4ED1-A726-5B07DF46C6CD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766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VE"/>
              <a:t>Francisco j contreras m</a:t>
            </a:r>
            <a:endParaRPr lang="es-V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1C62FE-E136-4ED1-A726-5B07DF46C6CD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35947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VE"/>
              <a:t>Francisco j contreras m</a:t>
            </a:r>
            <a:endParaRPr lang="es-V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62FE-E136-4ED1-A726-5B07DF46C6CD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8279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VE" dirty="0"/>
          </a:p>
        </p:txBody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VE" dirty="0"/>
              <a:t>Francisco j contreras 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s-VE" dirty="0"/>
              <a:t>http://prosprev.com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70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450909"/>
          </a:xfrm>
        </p:spPr>
        <p:txBody>
          <a:bodyPr/>
          <a:lstStyle/>
          <a:p>
            <a:r>
              <a:rPr lang="es-VE" dirty="0">
                <a:solidFill>
                  <a:schemeClr val="tx1"/>
                </a:solidFill>
              </a:rPr>
              <a:t>Una visión objetiva del “No”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VE" dirty="0">
                <a:solidFill>
                  <a:schemeClr val="tx1"/>
                </a:solidFill>
              </a:rPr>
              <a:t>La paz colombiana y la tragedia venezolana</a:t>
            </a:r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1"/>
          </p:nvPr>
        </p:nvSpPr>
        <p:spPr>
          <a:xfrm>
            <a:off x="6332876" y="6459784"/>
            <a:ext cx="4822804" cy="365125"/>
          </a:xfrm>
        </p:spPr>
        <p:txBody>
          <a:bodyPr/>
          <a:lstStyle/>
          <a:p>
            <a:r>
              <a:rPr lang="es-VE" sz="1400" dirty="0"/>
              <a:t>Francisco j contreras m</a:t>
            </a:r>
          </a:p>
        </p:txBody>
      </p:sp>
      <p:sp>
        <p:nvSpPr>
          <p:cNvPr id="11" name="Marcador de fecha 10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4289532" cy="365125"/>
          </a:xfrm>
        </p:spPr>
        <p:txBody>
          <a:bodyPr/>
          <a:lstStyle/>
          <a:p>
            <a:r>
              <a:rPr lang="es-VE" sz="1400" dirty="0"/>
              <a:t>http:/www.prosprev.com / fjcontre35@gmail.com 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79" y="195239"/>
            <a:ext cx="938301" cy="675715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952813" y="251582"/>
            <a:ext cx="9936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rgbClr val="3399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</a:rPr>
              <a:t>TREN</a:t>
            </a:r>
          </a:p>
          <a:p>
            <a:pPr algn="ctr"/>
            <a:r>
              <a:rPr lang="es-ES" sz="900" b="0" cap="none" spc="0" dirty="0">
                <a:ln w="0"/>
                <a:solidFill>
                  <a:srgbClr val="99CC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VENEZUELA</a:t>
            </a:r>
          </a:p>
        </p:txBody>
      </p:sp>
    </p:spTree>
    <p:extLst>
      <p:ext uri="{BB962C8B-B14F-4D97-AF65-F5344CB8AC3E}">
        <p14:creationId xmlns:p14="http://schemas.microsoft.com/office/powerpoint/2010/main" val="321954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VE" sz="6600" dirty="0">
                <a:solidFill>
                  <a:schemeClr val="tx1"/>
                </a:solidFill>
              </a:rPr>
              <a:t>Las razones del “No”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Las reparaciones a las víctimas y la justicia transicional. Construcción de una paz duradera con impunidad relativa.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La cesión de poder mediático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La pensión de retiro de las FARC y la reinserción.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El otorgamiento de poder legislativo.</a:t>
            </a:r>
          </a:p>
          <a:p>
            <a:pPr marL="0" indent="0">
              <a:buNone/>
            </a:pPr>
            <a:endParaRPr lang="es-VE" sz="3200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332876" y="6459784"/>
            <a:ext cx="4822804" cy="365125"/>
          </a:xfrm>
        </p:spPr>
        <p:txBody>
          <a:bodyPr/>
          <a:lstStyle/>
          <a:p>
            <a:r>
              <a:rPr lang="es-VE" sz="1400" dirty="0"/>
              <a:t>Francisco j contreras m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3918340" cy="365125"/>
          </a:xfrm>
        </p:spPr>
        <p:txBody>
          <a:bodyPr/>
          <a:lstStyle/>
          <a:p>
            <a:r>
              <a:rPr lang="es-VE" sz="1400" dirty="0"/>
              <a:t>http:/www.prosprev.com / fjcontre35@gmail.com </a:t>
            </a:r>
          </a:p>
        </p:txBody>
      </p:sp>
    </p:spTree>
    <p:extLst>
      <p:ext uri="{BB962C8B-B14F-4D97-AF65-F5344CB8AC3E}">
        <p14:creationId xmlns:p14="http://schemas.microsoft.com/office/powerpoint/2010/main" val="340601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0882"/>
          </a:xfrm>
        </p:spPr>
        <p:txBody>
          <a:bodyPr>
            <a:normAutofit/>
          </a:bodyPr>
          <a:lstStyle/>
          <a:p>
            <a:r>
              <a:rPr lang="es-VE" sz="6600" dirty="0"/>
              <a:t>La tragedia de Venezuela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VE"/>
              <a:t>Francisco j contreras m</a:t>
            </a:r>
            <a:endParaRPr lang="es-VE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90473"/>
              </p:ext>
            </p:extLst>
          </p:nvPr>
        </p:nvGraphicFramePr>
        <p:xfrm>
          <a:off x="1181962" y="2208051"/>
          <a:ext cx="9653145" cy="2828925"/>
        </p:xfrm>
        <a:graphic>
          <a:graphicData uri="http://schemas.openxmlformats.org/drawingml/2006/table">
            <a:tbl>
              <a:tblPr/>
              <a:tblGrid>
                <a:gridCol w="3713671">
                  <a:extLst>
                    <a:ext uri="{9D8B030D-6E8A-4147-A177-3AD203B41FA5}">
                      <a16:colId xmlns:a16="http://schemas.microsoft.com/office/drawing/2014/main" val="2338337652"/>
                    </a:ext>
                  </a:extLst>
                </a:gridCol>
                <a:gridCol w="2366264">
                  <a:extLst>
                    <a:ext uri="{9D8B030D-6E8A-4147-A177-3AD203B41FA5}">
                      <a16:colId xmlns:a16="http://schemas.microsoft.com/office/drawing/2014/main" val="3953110096"/>
                    </a:ext>
                  </a:extLst>
                </a:gridCol>
                <a:gridCol w="1164273">
                  <a:extLst>
                    <a:ext uri="{9D8B030D-6E8A-4147-A177-3AD203B41FA5}">
                      <a16:colId xmlns:a16="http://schemas.microsoft.com/office/drawing/2014/main" val="2231572474"/>
                    </a:ext>
                  </a:extLst>
                </a:gridCol>
                <a:gridCol w="1206183">
                  <a:extLst>
                    <a:ext uri="{9D8B030D-6E8A-4147-A177-3AD203B41FA5}">
                      <a16:colId xmlns:a16="http://schemas.microsoft.com/office/drawing/2014/main" val="2395882605"/>
                    </a:ext>
                  </a:extLst>
                </a:gridCol>
                <a:gridCol w="1202754">
                  <a:extLst>
                    <a:ext uri="{9D8B030D-6E8A-4147-A177-3AD203B41FA5}">
                      <a16:colId xmlns:a16="http://schemas.microsoft.com/office/drawing/2014/main" val="26839247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s-V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V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de peor desempeño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1217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peor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8143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Libertad de expresión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México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Honduras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6497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desarrollo humano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Honduras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Nicaragua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2280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desarrollo democrático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Nicaragua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Honduras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2949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percepción de corrupción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Haití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Nicaragua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8122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Homicidios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Honduras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Jamaica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3743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Impacto regulatorio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Haití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Bolivia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Suriname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9768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Haití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Uruguay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415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493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VE"/>
              <a:t>http:/www.prosprev.com / fjcontre35@gmail.com </a:t>
            </a:r>
            <a:endParaRPr lang="es-V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VE"/>
              <a:t>Francisco j contreras m</a:t>
            </a:r>
            <a:endParaRPr lang="es-VE" dirty="0"/>
          </a:p>
        </p:txBody>
      </p:sp>
      <p:sp>
        <p:nvSpPr>
          <p:cNvPr id="8" name="CuadroTexto 7"/>
          <p:cNvSpPr txBox="1"/>
          <p:nvPr/>
        </p:nvSpPr>
        <p:spPr>
          <a:xfrm>
            <a:off x="552262" y="1165610"/>
            <a:ext cx="103642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200" dirty="0"/>
              <a:t>"Colombianos las armas os han dado la independencia, pero solo las leyes os darán la libertad."</a:t>
            </a:r>
          </a:p>
          <a:p>
            <a:pPr algn="r"/>
            <a:r>
              <a:rPr lang="es-VE" sz="2400" dirty="0"/>
              <a:t>Francisco de Paula Santander</a:t>
            </a:r>
          </a:p>
          <a:p>
            <a:pPr algn="r"/>
            <a:r>
              <a:rPr lang="es-VE" sz="2400" dirty="0"/>
              <a:t>Congreso de Cúcuta, el 30 de agosto de 1821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88064" y="3533753"/>
            <a:ext cx="10364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200" dirty="0"/>
              <a:t>Nuestra lucha nos dará la democracia, pero las instituciones nos darán gobernanza, paz y libertad</a:t>
            </a:r>
          </a:p>
        </p:txBody>
      </p:sp>
    </p:spTree>
    <p:extLst>
      <p:ext uri="{BB962C8B-B14F-4D97-AF65-F5344CB8AC3E}">
        <p14:creationId xmlns:p14="http://schemas.microsoft.com/office/powerpoint/2010/main" val="16153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6600" dirty="0">
                <a:solidFill>
                  <a:schemeClr val="tx1"/>
                </a:solidFill>
              </a:rPr>
              <a:t>Las razones del Gobierno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No hay solución militar, es un gasto insostenible con muchas pérdidas (económicas, sociales y en vidas).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El gasto militar es un desperdicio en un país con real potencial de desarrollo.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Las “BACRIM” como potencial desestabilizador futuro.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Consolidación de una cultura cívica.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332876" y="6459782"/>
            <a:ext cx="4822804" cy="365125"/>
          </a:xfrm>
        </p:spPr>
        <p:txBody>
          <a:bodyPr/>
          <a:lstStyle/>
          <a:p>
            <a:r>
              <a:rPr lang="es-VE" sz="1400" dirty="0"/>
              <a:t>Francisco j contreras m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097280" y="6459783"/>
            <a:ext cx="4126570" cy="365125"/>
          </a:xfrm>
        </p:spPr>
        <p:txBody>
          <a:bodyPr/>
          <a:lstStyle/>
          <a:p>
            <a:r>
              <a:rPr lang="es-VE" sz="1400" dirty="0"/>
              <a:t>http:/www.prosprev.com / fjcontre35@gmail.com </a:t>
            </a:r>
          </a:p>
        </p:txBody>
      </p:sp>
    </p:spTree>
    <p:extLst>
      <p:ext uri="{BB962C8B-B14F-4D97-AF65-F5344CB8AC3E}">
        <p14:creationId xmlns:p14="http://schemas.microsoft.com/office/powerpoint/2010/main" val="142126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6600" dirty="0">
                <a:solidFill>
                  <a:schemeClr val="tx1"/>
                </a:solidFill>
              </a:rPr>
              <a:t>Las razones de las FARC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Debilitamiento económico, político y militar.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Rechazo urbano a los métodos de las FARC.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Problemas para controlar sus fuerzas.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Pérdida de sostén rural.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Surgimiento del “agrobusiness” y desaparición de la agricultura campesina.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Envejecimiento etario e ideológico del liderazgo.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248315" y="6446342"/>
            <a:ext cx="4822804" cy="365125"/>
          </a:xfrm>
        </p:spPr>
        <p:txBody>
          <a:bodyPr/>
          <a:lstStyle/>
          <a:p>
            <a:r>
              <a:rPr lang="es-VE" sz="1400" dirty="0"/>
              <a:t>Francisco j contreras m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097280" y="6446342"/>
            <a:ext cx="3847722" cy="365125"/>
          </a:xfrm>
        </p:spPr>
        <p:txBody>
          <a:bodyPr/>
          <a:lstStyle/>
          <a:p>
            <a:r>
              <a:rPr lang="es-VE" sz="1400" dirty="0"/>
              <a:t>http:/www.prosprev.com / fjcontre35@gmail.com </a:t>
            </a:r>
          </a:p>
        </p:txBody>
      </p:sp>
    </p:spTree>
    <p:extLst>
      <p:ext uri="{BB962C8B-B14F-4D97-AF65-F5344CB8AC3E}">
        <p14:creationId xmlns:p14="http://schemas.microsoft.com/office/powerpoint/2010/main" val="312237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6600" dirty="0">
                <a:solidFill>
                  <a:schemeClr val="tx1"/>
                </a:solidFill>
              </a:rPr>
              <a:t>El contexto externo cercano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9966056" cy="4023360"/>
          </a:xfrm>
        </p:spPr>
        <p:txBody>
          <a:bodyPr>
            <a:normAutofit lnSpcReduction="10000"/>
          </a:bodyPr>
          <a:lstStyle/>
          <a:p>
            <a:r>
              <a:rPr lang="es-VE" sz="3200" dirty="0">
                <a:solidFill>
                  <a:schemeClr val="tx1"/>
                </a:solidFill>
              </a:rPr>
              <a:t>Necesidad de Cuba de un crecimiento competitivo en sus relaciones con EEUU (mejoramiento).</a:t>
            </a:r>
          </a:p>
          <a:p>
            <a:r>
              <a:rPr lang="es-VE" sz="3200" dirty="0">
                <a:solidFill>
                  <a:schemeClr val="tx1"/>
                </a:solidFill>
              </a:rPr>
              <a:t>Interés de EEUU y UE en debilitar al narcotráfico global y al terrorismo.</a:t>
            </a:r>
          </a:p>
          <a:p>
            <a:r>
              <a:rPr lang="es-VE" sz="3200" dirty="0">
                <a:solidFill>
                  <a:schemeClr val="tx1"/>
                </a:solidFill>
              </a:rPr>
              <a:t>Dificultades de Venezuela para un apoyo diplomático, económico y político eficaces.</a:t>
            </a:r>
          </a:p>
          <a:p>
            <a:r>
              <a:rPr lang="es-VE" sz="3200" dirty="0">
                <a:solidFill>
                  <a:schemeClr val="tx1"/>
                </a:solidFill>
              </a:rPr>
              <a:t>Los paraísos del terrorismo, del narcotráfico y de los ilícitos como negocios emergentes (los rizomas del mal).</a:t>
            </a: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6332876" y="6437561"/>
            <a:ext cx="4822804" cy="365125"/>
          </a:xfrm>
        </p:spPr>
        <p:txBody>
          <a:bodyPr/>
          <a:lstStyle/>
          <a:p>
            <a:r>
              <a:rPr lang="es-VE" sz="1400" dirty="0"/>
              <a:t>Francisco j contreras m</a:t>
            </a:r>
          </a:p>
        </p:txBody>
      </p:sp>
      <p:sp>
        <p:nvSpPr>
          <p:cNvPr id="10" name="Marcador de fecha 4"/>
          <p:cNvSpPr>
            <a:spLocks noGrp="1"/>
          </p:cNvSpPr>
          <p:nvPr>
            <p:ph type="dt" sz="half" idx="10"/>
          </p:nvPr>
        </p:nvSpPr>
        <p:spPr>
          <a:xfrm>
            <a:off x="1097280" y="6437561"/>
            <a:ext cx="3847722" cy="365125"/>
          </a:xfrm>
        </p:spPr>
        <p:txBody>
          <a:bodyPr/>
          <a:lstStyle/>
          <a:p>
            <a:r>
              <a:rPr lang="es-VE" sz="1400" dirty="0"/>
              <a:t>http:/www.prosprev.com / fjcontre35@gmail.com </a:t>
            </a:r>
          </a:p>
        </p:txBody>
      </p:sp>
    </p:spTree>
    <p:extLst>
      <p:ext uri="{BB962C8B-B14F-4D97-AF65-F5344CB8AC3E}">
        <p14:creationId xmlns:p14="http://schemas.microsoft.com/office/powerpoint/2010/main" val="141415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6600" dirty="0">
                <a:solidFill>
                  <a:schemeClr val="tx1"/>
                </a:solidFill>
              </a:rPr>
              <a:t>El contexto externo global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sz="3200" dirty="0">
                <a:solidFill>
                  <a:schemeClr val="tx1"/>
                </a:solidFill>
              </a:rPr>
              <a:t>Populismo emergente</a:t>
            </a:r>
          </a:p>
          <a:p>
            <a:pPr lvl="1"/>
            <a:r>
              <a:rPr lang="es-VE" sz="3200" dirty="0">
                <a:solidFill>
                  <a:schemeClr val="tx1"/>
                </a:solidFill>
              </a:rPr>
              <a:t>Gente abrumada de información con capacidad global de acción.</a:t>
            </a:r>
          </a:p>
          <a:p>
            <a:pPr lvl="1"/>
            <a:r>
              <a:rPr lang="es-VE" sz="3200" dirty="0">
                <a:solidFill>
                  <a:schemeClr val="tx1"/>
                </a:solidFill>
              </a:rPr>
              <a:t>Crisis de la democracia, pérdida de confianza de la gente hacia las élites gobernantes.</a:t>
            </a:r>
          </a:p>
          <a:p>
            <a:pPr lvl="1"/>
            <a:r>
              <a:rPr lang="es-VE" sz="3200" dirty="0">
                <a:solidFill>
                  <a:schemeClr val="tx1"/>
                </a:solidFill>
              </a:rPr>
              <a:t>Simplismo lógico e imaginario con desplazamiento de culpas.</a:t>
            </a:r>
          </a:p>
          <a:p>
            <a:pPr lvl="1"/>
            <a:r>
              <a:rPr lang="es-VE" sz="3200" dirty="0">
                <a:solidFill>
                  <a:schemeClr val="tx1"/>
                </a:solidFill>
              </a:rPr>
              <a:t>Medios y emociones.</a:t>
            </a:r>
          </a:p>
          <a:p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332876" y="6459783"/>
            <a:ext cx="4822804" cy="365125"/>
          </a:xfrm>
        </p:spPr>
        <p:txBody>
          <a:bodyPr/>
          <a:lstStyle/>
          <a:p>
            <a:r>
              <a:rPr lang="es-VE" sz="1400" dirty="0"/>
              <a:t>Francisco j contreras m</a:t>
            </a:r>
          </a:p>
        </p:txBody>
      </p:sp>
      <p:sp>
        <p:nvSpPr>
          <p:cNvPr id="6" name="Marcador de fecha 4"/>
          <p:cNvSpPr>
            <a:spLocks noGrp="1"/>
          </p:cNvSpPr>
          <p:nvPr>
            <p:ph type="dt" sz="half" idx="10"/>
          </p:nvPr>
        </p:nvSpPr>
        <p:spPr>
          <a:xfrm>
            <a:off x="1097280" y="6459784"/>
            <a:ext cx="3847722" cy="365125"/>
          </a:xfrm>
        </p:spPr>
        <p:txBody>
          <a:bodyPr/>
          <a:lstStyle/>
          <a:p>
            <a:r>
              <a:rPr lang="es-VE" sz="1400" dirty="0"/>
              <a:t>http:/www.prosprev.com / fjcontre35@gmail.com </a:t>
            </a:r>
          </a:p>
        </p:txBody>
      </p:sp>
    </p:spTree>
    <p:extLst>
      <p:ext uri="{BB962C8B-B14F-4D97-AF65-F5344CB8AC3E}">
        <p14:creationId xmlns:p14="http://schemas.microsoft.com/office/powerpoint/2010/main" val="192221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6600" dirty="0">
                <a:solidFill>
                  <a:schemeClr val="tx1"/>
                </a:solidFill>
              </a:rPr>
              <a:t>El contexto interno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Las FARC poseen una estructura organizacional vertical, estructurada y cohesionada. Hay disidencia menor.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El ELN, es de origen urbano, de origen estudiantil, poco cohesionada, no estructurada.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332876" y="6410126"/>
            <a:ext cx="4822804" cy="365125"/>
          </a:xfrm>
        </p:spPr>
        <p:txBody>
          <a:bodyPr/>
          <a:lstStyle/>
          <a:p>
            <a:r>
              <a:rPr lang="es-VE" sz="1400" dirty="0"/>
              <a:t>Francisco j contreras m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097280" y="6410126"/>
            <a:ext cx="3963608" cy="365125"/>
          </a:xfrm>
        </p:spPr>
        <p:txBody>
          <a:bodyPr/>
          <a:lstStyle/>
          <a:p>
            <a:r>
              <a:rPr lang="es-VE" sz="1400" dirty="0"/>
              <a:t>http:/www.prosprev.com / fjcontre35@gmail.com </a:t>
            </a:r>
          </a:p>
        </p:txBody>
      </p:sp>
    </p:spTree>
    <p:extLst>
      <p:ext uri="{BB962C8B-B14F-4D97-AF65-F5344CB8AC3E}">
        <p14:creationId xmlns:p14="http://schemas.microsoft.com/office/powerpoint/2010/main" val="281663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6600" dirty="0">
                <a:solidFill>
                  <a:schemeClr val="tx1"/>
                </a:solidFill>
              </a:rPr>
              <a:t>La sostenibilidad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La mutua confianza descansa en la civilidad histórica del colombiano que ha sobrevivido a 50 años de guerra.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Un país con estabilidad económica y adecuado balance de poderes públicos autónomos, legítimos e independientes.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La experiencia de Venezuela reduce el riesgo de debilitamiento institucional y evita el allegamiento del populismo. </a:t>
            </a:r>
            <a:endParaRPr lang="es-ES_tradnl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VE" sz="3200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266422" y="6459783"/>
            <a:ext cx="4822804" cy="365125"/>
          </a:xfrm>
        </p:spPr>
        <p:txBody>
          <a:bodyPr/>
          <a:lstStyle/>
          <a:p>
            <a:r>
              <a:rPr lang="es-VE" sz="1400" dirty="0"/>
              <a:t>Francisco j contreras m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097280" y="6459784"/>
            <a:ext cx="5169142" cy="365125"/>
          </a:xfrm>
        </p:spPr>
        <p:txBody>
          <a:bodyPr/>
          <a:lstStyle/>
          <a:p>
            <a:r>
              <a:rPr lang="es-VE" sz="1400" dirty="0"/>
              <a:t>http:/www.prosprev.com / fjcontre35@gmail.com </a:t>
            </a:r>
          </a:p>
        </p:txBody>
      </p:sp>
    </p:spTree>
    <p:extLst>
      <p:ext uri="{BB962C8B-B14F-4D97-AF65-F5344CB8AC3E}">
        <p14:creationId xmlns:p14="http://schemas.microsoft.com/office/powerpoint/2010/main" val="285524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14401" y="286603"/>
            <a:ext cx="10873212" cy="1559131"/>
          </a:xfrm>
        </p:spPr>
        <p:txBody>
          <a:bodyPr>
            <a:noAutofit/>
          </a:bodyPr>
          <a:lstStyle/>
          <a:p>
            <a:r>
              <a:rPr lang="es-VE" sz="6600" dirty="0">
                <a:solidFill>
                  <a:schemeClr val="tx1"/>
                </a:solidFill>
              </a:rPr>
              <a:t>La reinserción de los guerrilleros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sz="3200" dirty="0">
                <a:solidFill>
                  <a:schemeClr val="tx1"/>
                </a:solidFill>
              </a:rPr>
              <a:t>Jamás han trabajado.</a:t>
            </a:r>
          </a:p>
          <a:p>
            <a:r>
              <a:rPr lang="es-VE" sz="3200" dirty="0">
                <a:solidFill>
                  <a:schemeClr val="tx1"/>
                </a:solidFill>
              </a:rPr>
              <a:t>No poseen estudios formales.</a:t>
            </a:r>
          </a:p>
          <a:p>
            <a:r>
              <a:rPr lang="es-VE" sz="3200" dirty="0">
                <a:solidFill>
                  <a:schemeClr val="tx1"/>
                </a:solidFill>
              </a:rPr>
              <a:t>Sus habilidades son preciadas por las BACRIM.</a:t>
            </a:r>
          </a:p>
          <a:p>
            <a:r>
              <a:rPr lang="es-VE" sz="3200" dirty="0">
                <a:solidFill>
                  <a:schemeClr val="tx1"/>
                </a:solidFill>
              </a:rPr>
              <a:t>Tienen experiencia capacidad para arraigarse en Venezuela y Ecuador.</a:t>
            </a:r>
          </a:p>
          <a:p>
            <a:r>
              <a:rPr lang="es-VE" sz="3200" dirty="0">
                <a:solidFill>
                  <a:schemeClr val="tx1"/>
                </a:solidFill>
              </a:rPr>
              <a:t>Pueden ser sujetos de exportación hacia zonas de conflicto global.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6332876" y="6459784"/>
            <a:ext cx="4822804" cy="365125"/>
          </a:xfrm>
        </p:spPr>
        <p:txBody>
          <a:bodyPr/>
          <a:lstStyle/>
          <a:p>
            <a:r>
              <a:rPr lang="es-VE" sz="1400" dirty="0"/>
              <a:t>Francisco j contreras m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5035233" cy="365125"/>
          </a:xfrm>
        </p:spPr>
        <p:txBody>
          <a:bodyPr/>
          <a:lstStyle/>
          <a:p>
            <a:r>
              <a:rPr lang="es-VE" sz="1400" dirty="0"/>
              <a:t>http:/www.prosprev.com / fjcontre35@gmail.com </a:t>
            </a:r>
          </a:p>
        </p:txBody>
      </p:sp>
    </p:spTree>
    <p:extLst>
      <p:ext uri="{BB962C8B-B14F-4D97-AF65-F5344CB8AC3E}">
        <p14:creationId xmlns:p14="http://schemas.microsoft.com/office/powerpoint/2010/main" val="106913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56520" cy="1450757"/>
          </a:xfrm>
        </p:spPr>
        <p:txBody>
          <a:bodyPr>
            <a:noAutofit/>
          </a:bodyPr>
          <a:lstStyle/>
          <a:p>
            <a:r>
              <a:rPr lang="es-VE" sz="6600" dirty="0">
                <a:solidFill>
                  <a:schemeClr val="tx1"/>
                </a:solidFill>
              </a:rPr>
              <a:t>La administración del acuerdo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Gran cantidad de armas sofisticadas por todos lados, ahora en manos de las BACRIM.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Los espacios desocupados y el riesgo de posicionamiento por las BACRIM y el ELN.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La transformación que harán las BACRIM y el narcotráfico.</a:t>
            </a:r>
          </a:p>
          <a:p>
            <a:pPr marL="285750" indent="-285750"/>
            <a:r>
              <a:rPr lang="es-VE" sz="3200" dirty="0">
                <a:solidFill>
                  <a:schemeClr val="tx1"/>
                </a:solidFill>
              </a:rPr>
              <a:t>La verdadera estrategia agraria de propiedad de la tierra y de la armonía entre el “agrobusiness” global y los pequeños productores agrícolas.</a:t>
            </a:r>
          </a:p>
          <a:p>
            <a:pPr marL="285750" indent="-285750"/>
            <a:endParaRPr lang="es-VE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VE" sz="3200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332876" y="6459785"/>
            <a:ext cx="4822804" cy="365125"/>
          </a:xfrm>
        </p:spPr>
        <p:txBody>
          <a:bodyPr/>
          <a:lstStyle/>
          <a:p>
            <a:r>
              <a:rPr lang="es-VE" sz="1400" dirty="0"/>
              <a:t>Francisco j contreras m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4063195" cy="365125"/>
          </a:xfrm>
        </p:spPr>
        <p:txBody>
          <a:bodyPr/>
          <a:lstStyle/>
          <a:p>
            <a:r>
              <a:rPr lang="es-VE" sz="1400" dirty="0"/>
              <a:t>http:/www.prosprev.com / fjcontre35@gmail.com </a:t>
            </a:r>
          </a:p>
        </p:txBody>
      </p:sp>
    </p:spTree>
    <p:extLst>
      <p:ext uri="{BB962C8B-B14F-4D97-AF65-F5344CB8AC3E}">
        <p14:creationId xmlns:p14="http://schemas.microsoft.com/office/powerpoint/2010/main" val="266117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890</TotalTime>
  <Words>712</Words>
  <Application>Microsoft Office PowerPoint</Application>
  <PresentationFormat>Panorámica</PresentationFormat>
  <Paragraphs>124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Bauhaus 93</vt:lpstr>
      <vt:lpstr>Calibri</vt:lpstr>
      <vt:lpstr>Calibri Light</vt:lpstr>
      <vt:lpstr>Retrospección</vt:lpstr>
      <vt:lpstr>Una visión objetiva del “No”</vt:lpstr>
      <vt:lpstr>Las razones del Gobierno</vt:lpstr>
      <vt:lpstr>Las razones de las FARC</vt:lpstr>
      <vt:lpstr>El contexto externo cercano</vt:lpstr>
      <vt:lpstr>El contexto externo global</vt:lpstr>
      <vt:lpstr>El contexto interno</vt:lpstr>
      <vt:lpstr>La sostenibilidad</vt:lpstr>
      <vt:lpstr>La reinserción de los guerrilleros</vt:lpstr>
      <vt:lpstr>La administración del acuerdo</vt:lpstr>
      <vt:lpstr>Las razones del “No”</vt:lpstr>
      <vt:lpstr>La tragedia de Venezuela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José Contreras Márquez</dc:creator>
  <cp:lastModifiedBy>Francisco José Contreras Márquez</cp:lastModifiedBy>
  <cp:revision>58</cp:revision>
  <dcterms:created xsi:type="dcterms:W3CDTF">2016-09-29T15:54:52Z</dcterms:created>
  <dcterms:modified xsi:type="dcterms:W3CDTF">2016-10-14T09:44:25Z</dcterms:modified>
</cp:coreProperties>
</file>